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5" r:id="rId1"/>
    <p:sldMasterId id="2147483958" r:id="rId2"/>
    <p:sldMasterId id="2147483961" r:id="rId3"/>
  </p:sldMasterIdLst>
  <p:notesMasterIdLst>
    <p:notesMasterId r:id="rId14"/>
  </p:notesMasterIdLst>
  <p:handoutMasterIdLst>
    <p:handoutMasterId r:id="rId15"/>
  </p:handoutMasterIdLst>
  <p:sldIdLst>
    <p:sldId id="483" r:id="rId4"/>
    <p:sldId id="496" r:id="rId5"/>
    <p:sldId id="506" r:id="rId6"/>
    <p:sldId id="485" r:id="rId7"/>
    <p:sldId id="503" r:id="rId8"/>
    <p:sldId id="501" r:id="rId9"/>
    <p:sldId id="507" r:id="rId10"/>
    <p:sldId id="508" r:id="rId11"/>
    <p:sldId id="509" r:id="rId12"/>
    <p:sldId id="505" r:id="rId13"/>
  </p:sldIdLst>
  <p:sldSz cx="12798425" cy="7199313"/>
  <p:notesSz cx="6810375" cy="9942513"/>
  <p:defaultTextStyle>
    <a:defPPr>
      <a:defRPr lang="ru-RU"/>
    </a:defPPr>
    <a:lvl1pPr marL="0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6757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3511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0266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7022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3776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7285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4043" algn="l" defTabSz="91351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31" userDrawn="1">
          <p15:clr>
            <a:srgbClr val="A4A3A4"/>
          </p15:clr>
        </p15:guide>
        <p15:guide id="2" orient="horz" pos="2268" userDrawn="1">
          <p15:clr>
            <a:srgbClr val="A4A3A4"/>
          </p15:clr>
        </p15:guide>
        <p15:guide id="3" pos="413" userDrawn="1">
          <p15:clr>
            <a:srgbClr val="A4A3A4"/>
          </p15:clr>
        </p15:guide>
        <p15:guide id="4" orient="horz" pos="292" userDrawn="1">
          <p15:clr>
            <a:srgbClr val="A4A3A4"/>
          </p15:clr>
        </p15:guide>
        <p15:guide id="5" orient="horz" pos="2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57" userDrawn="1">
          <p15:clr>
            <a:srgbClr val="A4A3A4"/>
          </p15:clr>
        </p15:guide>
        <p15:guide id="3" orient="horz" pos="3132" userDrawn="1">
          <p15:clr>
            <a:srgbClr val="A4A3A4"/>
          </p15:clr>
        </p15:guide>
        <p15:guide id="4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мельянов Алексей Сергеевич" initials="ЕАС" lastIdx="1" clrIdx="0"/>
  <p:cmAuthor id="1" name="Марина Александровна Остапова" initials="МАО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F6"/>
    <a:srgbClr val="FF7C80"/>
    <a:srgbClr val="8A8AD0"/>
    <a:srgbClr val="565087"/>
    <a:srgbClr val="A2A2DA"/>
    <a:srgbClr val="CDCDEB"/>
    <a:srgbClr val="423D67"/>
    <a:srgbClr val="FFCD2D"/>
    <a:srgbClr val="54BFFA"/>
    <a:srgbClr val="94D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5"/>
    <p:restoredTop sz="97300" autoAdjust="0"/>
  </p:normalViewPr>
  <p:slideViewPr>
    <p:cSldViewPr snapToGrid="0" snapToObjects="1">
      <p:cViewPr varScale="1">
        <p:scale>
          <a:sx n="107" d="100"/>
          <a:sy n="107" d="100"/>
        </p:scale>
        <p:origin x="834" y="108"/>
      </p:cViewPr>
      <p:guideLst>
        <p:guide pos="4031"/>
        <p:guide orient="horz" pos="2268"/>
        <p:guide pos="413"/>
        <p:guide orient="horz" pos="292"/>
        <p:guide orient="horz" pos="2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-3012" y="-96"/>
      </p:cViewPr>
      <p:guideLst>
        <p:guide orient="horz" pos="3127"/>
        <p:guide pos="2157"/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880" y="2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B5A37E87-1E10-41A4-B84C-A0C19924E031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323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880" y="9443323"/>
            <a:ext cx="2951905" cy="49760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92595B3-D0A6-4567-9663-134C22571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7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51162" cy="49885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8" y="0"/>
            <a:ext cx="2951162" cy="498852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pPr/>
              <a:t>06.05.2025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7"/>
            <a:ext cx="5448300" cy="3914865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43664"/>
            <a:ext cx="2951162" cy="49885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8" y="9443664"/>
            <a:ext cx="2951162" cy="498851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6757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511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266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022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3776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7285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4043" algn="l" defTabSz="9135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4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5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6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21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2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51A8-CAC5-4E34-9DD1-9D88A443D8F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7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494" indent="0" algn="ctr">
              <a:buNone/>
              <a:defRPr sz="2800"/>
            </a:lvl2pPr>
            <a:lvl3pPr marL="1278989" indent="0" algn="ctr">
              <a:buNone/>
              <a:defRPr sz="2500"/>
            </a:lvl3pPr>
            <a:lvl4pPr marL="1918482" indent="0" algn="ctr">
              <a:buNone/>
              <a:defRPr sz="2200"/>
            </a:lvl4pPr>
            <a:lvl5pPr marL="2557979" indent="0" algn="ctr">
              <a:buNone/>
              <a:defRPr sz="2200"/>
            </a:lvl5pPr>
            <a:lvl6pPr marL="3197474" indent="0" algn="ctr">
              <a:buNone/>
              <a:defRPr sz="2200"/>
            </a:lvl6pPr>
            <a:lvl7pPr marL="3836968" indent="0" algn="ctr">
              <a:buNone/>
              <a:defRPr sz="2200"/>
            </a:lvl7pPr>
            <a:lvl8pPr marL="4476465" indent="0" algn="ctr">
              <a:buNone/>
              <a:defRPr sz="2200"/>
            </a:lvl8pPr>
            <a:lvl9pPr marL="5115959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5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705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7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655" indent="0" algn="ctr">
              <a:buNone/>
              <a:defRPr sz="2800"/>
            </a:lvl2pPr>
            <a:lvl3pPr marL="1279311" indent="0" algn="ctr">
              <a:buNone/>
              <a:defRPr sz="2500"/>
            </a:lvl3pPr>
            <a:lvl4pPr marL="1918965" indent="0" algn="ctr">
              <a:buNone/>
              <a:defRPr sz="2200"/>
            </a:lvl4pPr>
            <a:lvl5pPr marL="2558623" indent="0" algn="ctr">
              <a:buNone/>
              <a:defRPr sz="2200"/>
            </a:lvl5pPr>
            <a:lvl6pPr marL="3198279" indent="0" algn="ctr">
              <a:buNone/>
              <a:defRPr sz="2200"/>
            </a:lvl6pPr>
            <a:lvl7pPr marL="3837934" indent="0" algn="ctr">
              <a:buNone/>
              <a:defRPr sz="2200"/>
            </a:lvl7pPr>
            <a:lvl8pPr marL="4477591" indent="0" algn="ctr">
              <a:buNone/>
              <a:defRPr sz="2200"/>
            </a:lvl8pPr>
            <a:lvl9pPr marL="5117246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702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3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90D6EB-00FE-4F24-879D-7A858E623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803" y="1177666"/>
            <a:ext cx="9598819" cy="2506427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BC9084F-C984-440B-AA82-FD16AAE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803" y="3781862"/>
            <a:ext cx="9598819" cy="1737612"/>
          </a:xfrm>
        </p:spPr>
        <p:txBody>
          <a:bodyPr/>
          <a:lstStyle>
            <a:lvl1pPr marL="0" indent="0" algn="ctr">
              <a:buNone/>
              <a:defRPr sz="3400"/>
            </a:lvl1pPr>
            <a:lvl2pPr marL="639897" indent="0" algn="ctr">
              <a:buNone/>
              <a:defRPr sz="2800"/>
            </a:lvl2pPr>
            <a:lvl3pPr marL="1279794" indent="0" algn="ctr">
              <a:buNone/>
              <a:defRPr sz="2500"/>
            </a:lvl3pPr>
            <a:lvl4pPr marL="1919691" indent="0" algn="ctr">
              <a:buNone/>
              <a:defRPr sz="2200"/>
            </a:lvl4pPr>
            <a:lvl5pPr marL="2559588" indent="0" algn="ctr">
              <a:buNone/>
              <a:defRPr sz="2200"/>
            </a:lvl5pPr>
            <a:lvl6pPr marL="3199486" indent="0" algn="ctr">
              <a:buNone/>
              <a:defRPr sz="2200"/>
            </a:lvl6pPr>
            <a:lvl7pPr marL="3839383" indent="0" algn="ctr">
              <a:buNone/>
              <a:defRPr sz="2200"/>
            </a:lvl7pPr>
            <a:lvl8pPr marL="4479280" indent="0" algn="ctr">
              <a:buNone/>
              <a:defRPr sz="2200"/>
            </a:lvl8pPr>
            <a:lvl9pPr marL="5119177" indent="0" algn="ctr">
              <a:buNone/>
              <a:defRPr sz="2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E43235-3EEB-4D25-A43D-20009DF9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C09E6-96D0-41A9-B4F4-5998C212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D2C4D0-D267-4CD2-BFB6-86CAACF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1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18"/>
            <a:ext cx="12798425" cy="7195478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68" y="6672698"/>
            <a:ext cx="2879646" cy="38440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2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898" tIns="63951" rIns="127898" bIns="6395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898" tIns="63951" rIns="127898" bIns="6395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705"/>
            <a:ext cx="2879646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219"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705"/>
            <a:ext cx="4319468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705"/>
            <a:ext cx="2879646" cy="384407"/>
          </a:xfrm>
          <a:prstGeom prst="rect">
            <a:avLst/>
          </a:prstGeom>
        </p:spPr>
        <p:txBody>
          <a:bodyPr vert="horz" lIns="127898" tIns="63951" rIns="127898" bIns="6395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219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21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9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</p:sldLayoutIdLst>
  <p:txStyles>
    <p:titleStyle>
      <a:lvl1pPr algn="l" defTabSz="1278989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748" indent="-319748" algn="l" defTabSz="1278989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244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8736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8233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7726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7223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6714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6211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5710" indent="-319748" algn="l" defTabSz="1278989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494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98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482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797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7474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6968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465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5959" algn="l" defTabSz="127898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930" tIns="63965" rIns="127930" bIns="6396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930" tIns="63965" rIns="127930" bIns="6396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702"/>
            <a:ext cx="2879646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461"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702"/>
            <a:ext cx="4319468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702"/>
            <a:ext cx="2879646" cy="384407"/>
          </a:xfrm>
          <a:prstGeom prst="rect">
            <a:avLst/>
          </a:prstGeom>
        </p:spPr>
        <p:txBody>
          <a:bodyPr vert="horz" lIns="127930" tIns="63965" rIns="127930" bIns="6396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461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46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</p:sldLayoutIdLst>
  <p:txStyles>
    <p:titleStyle>
      <a:lvl1pPr algn="l" defTabSz="1279311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828" indent="-319828" algn="l" defTabSz="1279311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485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138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8796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8451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810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7761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41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7077" indent="-319828" algn="l" defTabSz="1279311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655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311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965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8623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8279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7934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7591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7246" algn="l" defTabSz="127931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4BA25-B076-479D-955D-92300796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384409"/>
            <a:ext cx="11038642" cy="1390978"/>
          </a:xfrm>
          <a:prstGeom prst="rect">
            <a:avLst/>
          </a:prstGeom>
        </p:spPr>
        <p:txBody>
          <a:bodyPr vert="horz" lIns="127979" tIns="63990" rIns="127979" bIns="639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4659A4-3C90-48EB-A9AB-DA2C33D9D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892" y="1917596"/>
            <a:ext cx="11038642" cy="4566230"/>
          </a:xfrm>
          <a:prstGeom prst="rect">
            <a:avLst/>
          </a:prstGeom>
        </p:spPr>
        <p:txBody>
          <a:bodyPr vert="horz" lIns="127979" tIns="63990" rIns="127979" bIns="639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A2C511-FA38-44BC-B61E-30B8D2328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892" y="6672698"/>
            <a:ext cx="2879646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822"/>
              <a:t>06.05.2025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01CE3B-3E5F-4BBF-96AB-DD558527F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79" y="6672698"/>
            <a:ext cx="4319468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563038-C815-4EF0-A049-B48A71536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8887" y="6672698"/>
            <a:ext cx="2879646" cy="384407"/>
          </a:xfrm>
          <a:prstGeom prst="rect">
            <a:avLst/>
          </a:prstGeom>
        </p:spPr>
        <p:txBody>
          <a:bodyPr vert="horz" lIns="127979" tIns="63990" rIns="127979" bIns="6399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822"/>
            <a:fld id="{F05E849C-5F29-4ED4-856D-0A541E2140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982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</p:sldLayoutIdLst>
  <p:txStyles>
    <p:titleStyle>
      <a:lvl1pPr algn="l" defTabSz="1279794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9949" indent="-319949" algn="l" defTabSz="1279794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59846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743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640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537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434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59331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228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39126" indent="-319949" algn="l" defTabSz="1279794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897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794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691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588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486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9383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280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9177" algn="l" defTabSz="127979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disk.yandex.ru/i/fJ2vhT8RuSEoQ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hyperlink" Target="mailto:pravovoi_sector@lenreg.r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 idx="4294967295"/>
          </p:nvPr>
        </p:nvSpPr>
        <p:spPr>
          <a:xfrm>
            <a:off x="419100" y="1339850"/>
            <a:ext cx="12077707" cy="5670550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lvl="0"/>
          </a:lstStyle>
          <a:p>
            <a:pPr algn="ctr"/>
            <a: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работы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тестирующих организаций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 по реализации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проведения тестирования иностранных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и лиц без гражданства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знание русского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 мая 2025 года</a:t>
            </a:r>
            <a:r>
              <a: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Галина Михайловна,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 сектора правового обеспечения департамента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надзора, контроля, оценки качества образования и правового обеспечения в сфере образования комитета общего и профессионального образования Ленинградской области</a:t>
            </a:r>
            <a:r>
              <a:rPr lang="ru-RU" sz="20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5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18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  <a:t/>
            </a:r>
            <a:br>
              <a:rPr lang="ru-RU" sz="3900" b="1" dirty="0">
                <a:solidFill>
                  <a:schemeClr val="bg1"/>
                </a:solidFill>
                <a:latin typeface="Panton SemiBold" panose="020B0604020202020204" charset="-52"/>
              </a:rPr>
            </a:br>
            <a:endParaRPr lang="ru-RU" sz="1400" b="1" dirty="0">
              <a:solidFill>
                <a:schemeClr val="bg1"/>
              </a:solidFill>
              <a:latin typeface="Panton SemiBold" panose="020B0604020202020204" charset="-52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1863843" y="394463"/>
            <a:ext cx="10340857" cy="1084496"/>
          </a:xfrm>
          <a:prstGeom prst="rect">
            <a:avLst/>
          </a:prstGeom>
        </p:spPr>
        <p:txBody>
          <a:bodyPr vert="horz" lIns="95912" tIns="47950" rIns="95912" bIns="47950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59098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DDE3F7"/>
                </a:solidFill>
                <a:latin typeface="Panton SemiBold" panose="020B0604020202020204" charset="-52"/>
                <a:ea typeface="Panton"/>
                <a:cs typeface="Panton"/>
              </a:rPr>
              <a:t>          </a:t>
            </a:r>
            <a:r>
              <a:rPr lang="ru-RU" sz="2000" dirty="0" smtClean="0">
                <a:solidFill>
                  <a:srgbClr val="DDE3F7"/>
                </a:solidFill>
                <a:latin typeface="Times New Roman" pitchFamily="18" charset="0"/>
                <a:ea typeface="Panton"/>
                <a:cs typeface="Times New Roman" pitchFamily="18" charset="0"/>
              </a:rPr>
              <a:t>Комитет </a:t>
            </a:r>
            <a:r>
              <a:rPr lang="ru-RU" sz="2000" dirty="0">
                <a:solidFill>
                  <a:srgbClr val="DDE3F7"/>
                </a:solidFill>
                <a:latin typeface="Times New Roman" pitchFamily="18" charset="0"/>
                <a:ea typeface="Panton"/>
                <a:cs typeface="Times New Roman" pitchFamily="18" charset="0"/>
              </a:rPr>
              <a:t>общего и профессионального образования Ленинградской области</a:t>
            </a:r>
            <a:endParaRPr sz="2000" dirty="0">
              <a:solidFill>
                <a:srgbClr val="DDE3F7"/>
              </a:solidFill>
              <a:latin typeface="Times New Roman" pitchFamily="18" charset="0"/>
              <a:ea typeface="Panton"/>
              <a:cs typeface="Times New Roman" pitchFamily="18" charset="0"/>
            </a:endParaRPr>
          </a:p>
        </p:txBody>
      </p:sp>
      <p:pic>
        <p:nvPicPr>
          <p:cNvPr id="172" name="Picture 172"/>
          <p:cNvPicPr/>
          <p:nvPr/>
        </p:nvPicPr>
        <p:blipFill>
          <a:blip r:embed="rId3"/>
          <a:stretch/>
        </p:blipFill>
        <p:spPr>
          <a:xfrm>
            <a:off x="500808" y="289551"/>
            <a:ext cx="1149468" cy="12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6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250" y="1076325"/>
            <a:ext cx="4000792" cy="5002212"/>
          </a:xfrm>
          <a:prstGeom prst="rect">
            <a:avLst/>
          </a:prstGeom>
          <a:noFill/>
          <a:ln w="508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B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570096" y="1076325"/>
            <a:ext cx="5566247" cy="5105400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ЗА ВНИМАНИЕ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И УСПЕХОВ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Times New Roman" pitchFamily="18" charset="0"/>
              </a:rPr>
              <a:t>В РАБОТЕ!</a:t>
            </a:r>
          </a:p>
        </p:txBody>
      </p:sp>
    </p:spTree>
    <p:extLst>
      <p:ext uri="{BB962C8B-B14F-4D97-AF65-F5344CB8AC3E}">
        <p14:creationId xmlns:p14="http://schemas.microsoft.com/office/powerpoint/2010/main" val="34305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65978" y="3189549"/>
            <a:ext cx="8575676" cy="106868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Приказ Федеральной службы по надзору в сфере образования и науки от </a:t>
            </a:r>
            <a:r>
              <a:rPr lang="ru-RU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05.03.2025 </a:t>
            </a: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510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«Об определении минимального количества баллов, подтверждающего успешное прохождение иностранными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гражданами..»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75208" y="226371"/>
            <a:ext cx="10135742" cy="90712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49268" y="1386237"/>
            <a:ext cx="8592386" cy="72632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Приказ Министерства просвещения Российской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Федерации </a:t>
            </a:r>
            <a:r>
              <a:rPr lang="ru-RU" sz="1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 04.03.2025 № 170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 утверждении Порядка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проведения тестирования…»</a:t>
            </a:r>
            <a:endParaRPr lang="ru-R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65978" y="2264521"/>
            <a:ext cx="8575676" cy="809009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Российской Федерации </a:t>
            </a:r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04.03.2025 № 171               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Порядок приема на обучение по образовательным программам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….»</a:t>
            </a: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19793" y="5423440"/>
            <a:ext cx="8592386" cy="731749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ПАМЯТКА МВД РОССИИ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проверки достоверности документов, подтверждающих законность нахождения ребенка на территории РФ 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301156" y="1521243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245421"/>
            <a:ext cx="906496" cy="9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трелка вправо 21"/>
          <p:cNvSpPr/>
          <p:nvPr/>
        </p:nvSpPr>
        <p:spPr>
          <a:xfrm>
            <a:off x="339219" y="2388841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308748" y="3521011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243808" y="5479717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246659" y="2669026"/>
            <a:ext cx="2406370" cy="210019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ТЕСТИРУЮЩЕЙ ОРГАНИЗАЦИИ</a:t>
            </a: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9701852" y="1727453"/>
            <a:ext cx="460305" cy="4951253"/>
          </a:xfrm>
          <a:prstGeom prst="rightBrace">
            <a:avLst/>
          </a:prstGeom>
          <a:noFill/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172"/>
          <p:cNvPicPr/>
          <p:nvPr/>
        </p:nvPicPr>
        <p:blipFill>
          <a:blip r:embed="rId4"/>
          <a:stretch/>
        </p:blipFill>
        <p:spPr>
          <a:xfrm>
            <a:off x="251886" y="210515"/>
            <a:ext cx="779718" cy="899403"/>
          </a:xfrm>
          <a:prstGeom prst="rect">
            <a:avLst/>
          </a:prstGeom>
        </p:spPr>
      </p:pic>
      <p:sp>
        <p:nvSpPr>
          <p:cNvPr id="1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84324" y="6341543"/>
            <a:ext cx="8592386" cy="604371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ПАМЯТКА МИД РОССИИ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особой категории иностранных граждан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13" y="6301695"/>
            <a:ext cx="688908" cy="518205"/>
          </a:xfrm>
          <a:prstGeom prst="rect">
            <a:avLst/>
          </a:prstGeom>
        </p:spPr>
      </p:pic>
      <p:sp>
        <p:nvSpPr>
          <p:cNvPr id="2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28148" y="4428042"/>
            <a:ext cx="8575676" cy="771149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</a:t>
            </a:r>
          </a:p>
          <a:p>
            <a:pPr algn="ctr"/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Министерства просвещения Российской Федерации от 31.03.2025 № 03-608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272482" y="4529297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41745" y="1478076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Font typeface="Arial"/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Font typeface="Arial"/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94087" y="6290383"/>
            <a:ext cx="8689482" cy="774731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ПОЛОЖЕНИЕ ОБ АПЕЛЛЯЦИОННОЙ КОМИССИИ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КОПО от 22.04.2025 № 15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192305" y="226371"/>
            <a:ext cx="8506906" cy="56540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ДЛЯ РОДИТЕЛЕЙ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54305" y="3072163"/>
            <a:ext cx="8684809" cy="886963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ДЕМОНСТРАЦИОННЫЕ ВАРИАНТЫ + СПЕЦИФИКАЦИЯ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ДИАГНОСТИЧЕСКИХ МАТЕРИАЛОВ ПО КЛАССАМ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278977" y="1068426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265615" y="1783095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230999" y="3269598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214843" y="4123422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246659" y="2669026"/>
            <a:ext cx="2406370" cy="210019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ТЕСТИРУЮЩЕЙ ОРГАНИЗАЦИИ</a:t>
            </a: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9852005" y="1674221"/>
            <a:ext cx="214424" cy="5156591"/>
          </a:xfrm>
          <a:prstGeom prst="rightBrace">
            <a:avLst>
              <a:gd name="adj1" fmla="val 8333"/>
              <a:gd name="adj2" fmla="val 50174"/>
            </a:avLst>
          </a:prstGeom>
          <a:noFill/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172"/>
          <p:cNvPicPr/>
          <p:nvPr/>
        </p:nvPicPr>
        <p:blipFill>
          <a:blip r:embed="rId3"/>
          <a:stretch/>
        </p:blipFill>
        <p:spPr>
          <a:xfrm>
            <a:off x="299299" y="156485"/>
            <a:ext cx="632309" cy="692134"/>
          </a:xfrm>
          <a:prstGeom prst="rect">
            <a:avLst/>
          </a:prstGeom>
        </p:spPr>
      </p:pic>
      <p:sp>
        <p:nvSpPr>
          <p:cNvPr id="1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81816" y="4078613"/>
            <a:ext cx="8717395" cy="58936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 ПОРЯДКЕ ПРОВЕДЕНИЯ И СОЗДАНИИ КОМИССИИ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равовой акт тестирующей организации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85582" y="4768626"/>
            <a:ext cx="8697987" cy="66355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 ПОРЯДКЕ ХРАНЕНИЯ МАТЕРИАЛОВ ТЕСТИРОВАНИЯ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правовой акт тестирующей организации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6" y="4871362"/>
            <a:ext cx="682811" cy="512108"/>
          </a:xfrm>
          <a:prstGeom prst="rect">
            <a:avLst/>
          </a:prstGeom>
        </p:spPr>
      </p:pic>
      <p:sp>
        <p:nvSpPr>
          <p:cNvPr id="2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87397" y="5532827"/>
            <a:ext cx="8647292" cy="644785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СОСТАВ АПЕЛЛЯЦИОННОЙ КОМИССИИ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аспоряжение КОПО от 26.03.2025 № 738-р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75877" y="1016672"/>
            <a:ext cx="8717395" cy="61312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ПЕРЕЧЕНЬ ТЕСТИРУЮЩИХ ОРГАНИЗАЦИЙ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аспоряжение КОПО от 26.03.2025 № 739-р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97" y="5559836"/>
            <a:ext cx="682811" cy="51210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71" y="6187392"/>
            <a:ext cx="682811" cy="512108"/>
          </a:xfrm>
          <a:prstGeom prst="rect">
            <a:avLst/>
          </a:prstGeom>
        </p:spPr>
      </p:pic>
      <p:sp>
        <p:nvSpPr>
          <p:cNvPr id="3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68111" y="1694743"/>
            <a:ext cx="8717395" cy="61312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РАСПИСАНИЕ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распоряжение  КОПО от 31.03.2025 № 795-р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54305" y="2369468"/>
            <a:ext cx="8717395" cy="61312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ИНСТРУКЦИЯ ДЛЯ РОДИТЕЛЕЙ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Письмо  КОПО от 17.04.2025 № 19-1566/2025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211915" y="2419723"/>
            <a:ext cx="665993" cy="479854"/>
          </a:xfrm>
          <a:prstGeom prst="rightArrow">
            <a:avLst/>
          </a:prstGeom>
          <a:ln>
            <a:solidFill>
              <a:srgbClr val="29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969" y="139004"/>
            <a:ext cx="2615428" cy="1490794"/>
          </a:xfrm>
          <a:prstGeom prst="rect">
            <a:avLst/>
          </a:prstGeom>
          <a:noFill/>
          <a:effectLst>
            <a:glow rad="508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091723" y="175904"/>
            <a:ext cx="10159373" cy="93600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ОБЩЕГО И ПРОФЕССИОНАЛЬНОГО ОБРАЗОВАНИЯ ЛЕНИНГРАДСКОЙ ОБЛАСТИ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07" y="169003"/>
            <a:ext cx="957044" cy="9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2"/>
          <p:cNvPicPr/>
          <p:nvPr/>
        </p:nvPicPr>
        <p:blipFill>
          <a:blip r:embed="rId4"/>
          <a:stretch/>
        </p:blipFill>
        <p:spPr>
          <a:xfrm>
            <a:off x="183761" y="190752"/>
            <a:ext cx="779718" cy="899403"/>
          </a:xfrm>
          <a:prstGeom prst="rect">
            <a:avLst/>
          </a:prstGeom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0" y="1702775"/>
            <a:ext cx="3834794" cy="131041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75274" y="3286499"/>
            <a:ext cx="3756566" cy="142214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Ссылка на раздел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«Тестирование иностранных граждан и лиц без гражданства на знание русского языка»</a:t>
            </a:r>
          </a:p>
        </p:txBody>
      </p:sp>
      <p:sp>
        <p:nvSpPr>
          <p:cNvPr id="24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12327" y="5902627"/>
            <a:ext cx="12308774" cy="995842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>
            <a:glow rad="101600">
              <a:srgbClr val="00B0F0"/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Нормативно-правовые акты федерального, регионального уровней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тестировании иностранных граждан и лиц без гражданства на знание русского языка  </a:t>
            </a:r>
          </a:p>
        </p:txBody>
      </p:sp>
      <p:pic>
        <p:nvPicPr>
          <p:cNvPr id="25" name="Picture 172"/>
          <p:cNvPicPr/>
          <p:nvPr/>
        </p:nvPicPr>
        <p:blipFill>
          <a:blip r:embed="rId4"/>
          <a:stretch/>
        </p:blipFill>
        <p:spPr>
          <a:xfrm>
            <a:off x="413485" y="1844414"/>
            <a:ext cx="921139" cy="11808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94" y="1575145"/>
            <a:ext cx="3657600" cy="3657600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5381625" y="2515395"/>
            <a:ext cx="2257425" cy="1885155"/>
          </a:xfrm>
          <a:prstGeom prst="rightArrow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206" y="194337"/>
            <a:ext cx="1073790" cy="107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72"/>
          <p:cNvPicPr/>
          <p:nvPr/>
        </p:nvPicPr>
        <p:blipFill>
          <a:blip r:embed="rId4"/>
          <a:stretch/>
        </p:blipFill>
        <p:spPr>
          <a:xfrm>
            <a:off x="264542" y="270245"/>
            <a:ext cx="779718" cy="899403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988" y="1470839"/>
            <a:ext cx="2506184" cy="2506184"/>
          </a:xfrm>
          <a:prstGeom prst="rect">
            <a:avLst/>
          </a:prstGeom>
          <a:noFill/>
          <a:effectLst>
            <a:glow rad="762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9680544" y="4224476"/>
            <a:ext cx="2705651" cy="1957250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 </a:t>
            </a:r>
          </a:p>
          <a:p>
            <a:pPr algn="ctr" defTabSz="95934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тестирующих организаций</a:t>
            </a:r>
          </a:p>
          <a:p>
            <a:pPr algn="ctr" defTabSz="959340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(выделить синим цветом информацию)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03417" y="4278214"/>
            <a:ext cx="2630009" cy="1596563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СОШ 8 Волхова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Гатчинская СОШ 4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371861" y="233417"/>
            <a:ext cx="10047881" cy="97305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ИНФОРМАЦИИ </a:t>
            </a: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МИНИСТЕРСТВО ПРОСВЕЩЕНИЯ РОССИЙСКОЙ ФЕДЕРАЦИИ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611" y="1470839"/>
            <a:ext cx="2619013" cy="2619013"/>
          </a:xfrm>
          <a:prstGeom prst="rect">
            <a:avLst/>
          </a:prstGeom>
          <a:noFill/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4229100" y="1539598"/>
            <a:ext cx="4733925" cy="4470677"/>
          </a:xfrm>
          <a:prstGeom prst="roundRect">
            <a:avLst>
              <a:gd name="adj" fmla="val 3934"/>
            </a:avLst>
          </a:prstGeom>
          <a:solidFill>
            <a:schemeClr val="bg1"/>
          </a:solidFill>
          <a:ln w="41275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800" dirty="0">
                <a:solidFill>
                  <a:srgbClr val="00B050"/>
                </a:solidFill>
              </a:rPr>
              <a:t>ИНФОРМАЦИЯ </a:t>
            </a:r>
            <a:r>
              <a:rPr lang="ru-RU" sz="2800" dirty="0" smtClean="0">
                <a:solidFill>
                  <a:srgbClr val="00B050"/>
                </a:solidFill>
              </a:rPr>
              <a:t>ПРЕДОСТАВЛЯЕТСЯ ТЕСТИРУЮЩИМИ ОРГАНИЗАЦИЯМИ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ДО </a:t>
            </a:r>
            <a:r>
              <a:rPr lang="ru-RU" sz="4000" b="1" dirty="0">
                <a:solidFill>
                  <a:srgbClr val="FF0000"/>
                </a:solidFill>
              </a:rPr>
              <a:t>24</a:t>
            </a:r>
            <a:r>
              <a:rPr lang="ru-RU" sz="2800" b="1" dirty="0">
                <a:solidFill>
                  <a:srgbClr val="FF0000"/>
                </a:solidFill>
              </a:rPr>
              <a:t> ЧИСЛА до </a:t>
            </a:r>
            <a:r>
              <a:rPr lang="ru-RU" sz="2800" b="1" dirty="0" smtClean="0">
                <a:solidFill>
                  <a:srgbClr val="FF0000"/>
                </a:solidFill>
              </a:rPr>
              <a:t>13:00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ЕЖЕМЕСЯЧНО</a:t>
            </a:r>
            <a:endParaRPr lang="ru-RU" sz="2000" dirty="0">
              <a:solidFill>
                <a:srgbClr val="00B050"/>
              </a:solidFill>
            </a:endParaRPr>
          </a:p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*КОЛИЧЕСТВЕННЫЕ ПОКАЗАТЕЛИ ПРЕДОСТАВЛЯЮТСЯ </a:t>
            </a:r>
          </a:p>
          <a:p>
            <a:pPr algn="ctr"/>
            <a:r>
              <a:rPr lang="ru-RU" sz="2000" b="1" u="sng" dirty="0" smtClean="0">
                <a:solidFill>
                  <a:srgbClr val="0070C0"/>
                </a:solidFill>
              </a:rPr>
              <a:t>НАРАСТАЮЩИМ ИТОГОМ </a:t>
            </a:r>
          </a:p>
          <a:p>
            <a:pPr algn="ctr"/>
            <a:endParaRPr lang="ru-RU" sz="2000" b="1" u="sng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99709" y="6343398"/>
            <a:ext cx="10919344" cy="705910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 ?       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disk.yandex.ru/i/fJ2vhT8RuSEoQA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19199" y="176007"/>
            <a:ext cx="10379781" cy="87001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ОТВЕТСТВЕННЫХ</a:t>
            </a: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ЭКСПЕРТАХ ТЕСТИРУЮЩИХ ОРГАНИЗАЦИЙ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sp>
        <p:nvSpPr>
          <p:cNvPr id="11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264542" y="3725327"/>
            <a:ext cx="4250195" cy="2227797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РАСПОРЯЖЕНИЕ КОМИТЕТА</a:t>
            </a:r>
          </a:p>
          <a:p>
            <a:pPr algn="ctr" defTabSz="959340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УТВЕРЖДЕНИИ СОСТАВА ЭКСПЕРТОВ, ПРИВЛЕКАЕМЫХ ДЛЯ УЧАСТИЯ В АПЕЛЛЯЦИОННОЙ КОМИССИИ»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264542" y="1369333"/>
            <a:ext cx="3827749" cy="1814374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254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АПЕЛЛЯЦИОННОЙ КОМИССИИ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6705600" y="3462655"/>
            <a:ext cx="5954721" cy="2683964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4445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1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1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НАПРАВИТЬ ПРАВОВОЙ АКТ В КОМИТЕТ</a:t>
            </a:r>
          </a:p>
          <a:p>
            <a:pPr algn="ctr" defTabSz="959340"/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59340"/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676" y="188376"/>
            <a:ext cx="917646" cy="91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2"/>
          <p:cNvPicPr/>
          <p:nvPr/>
        </p:nvPicPr>
        <p:blipFill>
          <a:blip r:embed="rId4"/>
          <a:stretch/>
        </p:blipFill>
        <p:spPr>
          <a:xfrm>
            <a:off x="264542" y="194337"/>
            <a:ext cx="779718" cy="8994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386" y="3757297"/>
            <a:ext cx="1532902" cy="2097400"/>
          </a:xfrm>
          <a:prstGeom prst="rect">
            <a:avLst/>
          </a:prstGeom>
          <a:effectLst>
            <a:glow rad="88900">
              <a:srgbClr val="00B050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314" y="1337945"/>
            <a:ext cx="3404852" cy="1807267"/>
          </a:xfrm>
          <a:prstGeom prst="rect">
            <a:avLst/>
          </a:prstGeom>
          <a:ln w="41275">
            <a:solidFill>
              <a:srgbClr val="00B050"/>
            </a:solidFill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4436"/>
              </p:ext>
            </p:extLst>
          </p:nvPr>
        </p:nvGraphicFramePr>
        <p:xfrm>
          <a:off x="6796641" y="4013493"/>
          <a:ext cx="5772638" cy="1970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72638"/>
              </a:tblGrid>
              <a:tr h="263232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«Ломоносовская общеобразовательная школа № 3» </a:t>
                      </a:r>
                      <a:r>
                        <a:rPr lang="ru-RU" sz="14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«Средняя общеобразовательная школа № 14» г. Выборга </a:t>
                      </a:r>
                      <a:r>
                        <a:rPr lang="ru-RU" sz="14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«Средняя общеобразовательная школа № 7» г. Выборга </a:t>
                      </a:r>
                      <a:r>
                        <a:rPr lang="ru-RU" sz="14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«Гатчинский лицей № 3 имени героя Советского Союза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А.И.Перегудова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(не подписан)   </a:t>
                      </a:r>
                      <a:r>
                        <a:rPr lang="ru-RU" sz="14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08736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«Инженерно-технологическая школа»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подписан, перечень убрать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291954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«Гимназия № 5» г. Тихвина –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подписан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МОУ «Гимназия № 2» г. Тихвина –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не размещен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1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340070" y="6286189"/>
            <a:ext cx="9963366" cy="705910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КУДА ?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pravovoi_sector@lenreg.ru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КОГДА?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06.05.2025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5132" y="1324123"/>
            <a:ext cx="3197544" cy="1885951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785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:a16="http://schemas.microsoft.com/office/drawing/2014/main" xmlns="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CC31838D-82C8-4BA4-A73F-12F6AE71BCEB}"/>
              </a:ext>
            </a:extLst>
          </p:cNvPr>
          <p:cNvSpPr txBox="1">
            <a:spLocks/>
          </p:cNvSpPr>
          <p:nvPr/>
        </p:nvSpPr>
        <p:spPr>
          <a:xfrm>
            <a:off x="686988" y="1674221"/>
            <a:ext cx="11532065" cy="3638855"/>
          </a:xfrm>
          <a:prstGeom prst="rect">
            <a:avLst/>
          </a:prstGeom>
        </p:spPr>
        <p:txBody>
          <a:bodyPr vert="horz" lIns="95936" tIns="47964" rIns="95936" bIns="47964">
            <a:normAutofit/>
          </a:bodyPr>
          <a:lstStyle>
            <a:defPPr/>
            <a:lvl1pPr marL="171446" lvl="0" indent="-171446" algn="l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lvl="1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lvl="2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lvl="3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lvl="4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lvl="5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lvl="6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lvl="7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lvl="8" indent="-171446" algn="l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59340">
              <a:buNone/>
            </a:pPr>
            <a:endParaRPr lang="ru-RU" sz="3900" kern="100" dirty="0">
              <a:solidFill>
                <a:srgbClr val="DDE3F7"/>
              </a:solidFill>
              <a:latin typeface="Panton Bold" panose="00000800000000000000" pitchFamily="2" charset="-52"/>
              <a:ea typeface="Panton"/>
              <a:cs typeface="Times New Roman" panose="02020603050405020304" pitchFamily="18" charset="0"/>
            </a:endParaRPr>
          </a:p>
          <a:p>
            <a:pPr marL="0" indent="0" defTabSz="1279150">
              <a:buNone/>
            </a:pPr>
            <a:endParaRPr lang="ru-RU" sz="3900" kern="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1219199" y="223724"/>
            <a:ext cx="10379781" cy="87001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 ДОЛЖНОСТНЫЕ ЛИЦА ТЕСТИРУЮЩИХ ОРГАНИЗАЦИЙ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375212" y="1881007"/>
            <a:ext cx="4250195" cy="2030277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254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 ПЕРЕЧЕНЬ ДОЛЖНОСТНЫХ ЛИЦ ТЕСТИРУЮЩИХ ОРГАНИЗАЦИЙ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676" y="188376"/>
            <a:ext cx="917646" cy="91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2"/>
          <p:cNvPicPr/>
          <p:nvPr/>
        </p:nvPicPr>
        <p:blipFill>
          <a:blip r:embed="rId4"/>
          <a:stretch/>
        </p:blipFill>
        <p:spPr>
          <a:xfrm>
            <a:off x="264542" y="194337"/>
            <a:ext cx="779718" cy="8994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923" y="1360933"/>
            <a:ext cx="5797753" cy="3371851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4970007" y="2270552"/>
            <a:ext cx="1554617" cy="1275804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21">
            <a:extLst>
              <a:ext uri="{FF2B5EF4-FFF2-40B4-BE49-F238E27FC236}">
                <a16:creationId xmlns="" xmlns:a16="http://schemas.microsoft.com/office/drawing/2014/main" id="{B35D6B26-274E-4BB3-86B0-938E05A343A5}"/>
              </a:ext>
            </a:extLst>
          </p:cNvPr>
          <p:cNvSpPr/>
          <p:nvPr/>
        </p:nvSpPr>
        <p:spPr>
          <a:xfrm>
            <a:off x="2500309" y="4867676"/>
            <a:ext cx="9963366" cy="2153399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 w="50800">
            <a:solidFill>
              <a:srgbClr val="00B050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2000" dirty="0" smtClean="0"/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r>
              <a:rPr lang="ru-RU" sz="2000" dirty="0" smtClean="0"/>
              <a:t>В </a:t>
            </a:r>
            <a:r>
              <a:rPr lang="ru-RU" sz="2000" dirty="0"/>
              <a:t>случае замены ответственного должностного лица </a:t>
            </a:r>
            <a:r>
              <a:rPr lang="ru-RU" sz="2000" dirty="0" smtClean="0">
                <a:solidFill>
                  <a:srgbClr val="00B050"/>
                </a:solidFill>
              </a:rPr>
              <a:t>В ТЕЧЕНИЕ 3 РАБОЧИХ ДНЕЙ </a:t>
            </a:r>
            <a:r>
              <a:rPr lang="ru-RU" sz="2000" dirty="0" smtClean="0"/>
              <a:t>с </a:t>
            </a:r>
            <a:r>
              <a:rPr lang="ru-RU" sz="2000" dirty="0"/>
              <a:t>даты принятия тестирующей организацией правового акта о внесении изменений в состав </a:t>
            </a:r>
            <a:r>
              <a:rPr lang="ru-RU" sz="2000" dirty="0" smtClean="0"/>
              <a:t>комиссии </a:t>
            </a:r>
            <a:r>
              <a:rPr lang="ru-RU" sz="2000" dirty="0" smtClean="0">
                <a:solidFill>
                  <a:srgbClr val="00B050"/>
                </a:solidFill>
              </a:rPr>
              <a:t>ИНФОРМИРОВАТЬ КОМИТЕТ</a:t>
            </a:r>
          </a:p>
          <a:p>
            <a:pPr marL="342900" indent="-342900" algn="just" defTabSz="95934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Ответственные должностные лица  при предоставлении в комитет отчетов несут персональную </a:t>
            </a:r>
            <a:r>
              <a:rPr lang="ru-RU" sz="2000" dirty="0" smtClean="0">
                <a:solidFill>
                  <a:srgbClr val="00B050"/>
                </a:solidFill>
              </a:rPr>
              <a:t>ОТВЕТСТВЕННОСТЬ</a:t>
            </a:r>
            <a:r>
              <a:rPr lang="ru-RU" sz="2000" dirty="0" smtClean="0">
                <a:solidFill>
                  <a:schemeClr val="tx1"/>
                </a:solidFill>
              </a:rPr>
              <a:t> за нарушение установленных </a:t>
            </a:r>
            <a:r>
              <a:rPr lang="ru-RU" sz="2000" dirty="0" smtClean="0">
                <a:solidFill>
                  <a:srgbClr val="00B050"/>
                </a:solidFill>
              </a:rPr>
              <a:t>СРОКОВ</a:t>
            </a:r>
            <a:r>
              <a:rPr lang="ru-RU" sz="2000" dirty="0" smtClean="0">
                <a:solidFill>
                  <a:schemeClr val="tx1"/>
                </a:solidFill>
              </a:rPr>
              <a:t> их предоставлении, за </a:t>
            </a:r>
            <a:r>
              <a:rPr lang="ru-RU" sz="2000" dirty="0" smtClean="0">
                <a:solidFill>
                  <a:srgbClr val="00B050"/>
                </a:solidFill>
              </a:rPr>
              <a:t>НЕДОСТОВЕРНОСТЬ</a:t>
            </a:r>
            <a:r>
              <a:rPr lang="ru-RU" sz="2000" dirty="0" smtClean="0">
                <a:solidFill>
                  <a:schemeClr val="tx1"/>
                </a:solidFill>
              </a:rPr>
              <a:t> содержащихся в них сведений (информации)   </a:t>
            </a:r>
          </a:p>
          <a:p>
            <a:pPr marL="342900" indent="-342900" algn="ctr" defTabSz="959340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00B050"/>
              </a:solidFill>
            </a:endParaRPr>
          </a:p>
          <a:p>
            <a:pPr marL="342900" indent="-342900" algn="ctr" defTabSz="95934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43541" y="5173882"/>
            <a:ext cx="1712145" cy="1275804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ВАЖНО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832" y="5031884"/>
            <a:ext cx="2297055" cy="1590287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459" y="2134389"/>
            <a:ext cx="2945636" cy="222892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371600" y="176007"/>
            <a:ext cx="9867900" cy="657948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ЗАКОННОСТИ ПРЕБЫВАНИЯ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schemeClr val="tx1"/>
              </a:solidFill>
              <a:latin typeface="Panton SemiBold" panose="020B0604020202020204" charset="-52"/>
            </a:endParaRPr>
          </a:p>
        </p:txBody>
      </p:sp>
      <p:pic>
        <p:nvPicPr>
          <p:cNvPr id="15" name="Picture 172"/>
          <p:cNvPicPr/>
          <p:nvPr/>
        </p:nvPicPr>
        <p:blipFill>
          <a:blip r:embed="rId5"/>
          <a:stretch/>
        </p:blipFill>
        <p:spPr>
          <a:xfrm>
            <a:off x="342055" y="104367"/>
            <a:ext cx="624691" cy="7295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575" y="4675226"/>
            <a:ext cx="3974283" cy="890056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1. </a:t>
            </a:r>
            <a:r>
              <a:rPr lang="ru-RU" sz="1400" b="1" dirty="0" smtClean="0">
                <a:solidFill>
                  <a:srgbClr val="00B050"/>
                </a:solidFill>
              </a:rPr>
              <a:t>ПОЛУЧЕНИЕ ЗАЯВЛЕНИЯ О ПРИЕМЕ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+ ДОКУМЕНТЫ, 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ВКЛЮЧАЯ УДОСТОВЕРЯЮЩИЕ ЛИЧНОСТИ</a:t>
            </a:r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4258" y="906480"/>
            <a:ext cx="4085875" cy="1181456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ШАГ 2. </a:t>
            </a:r>
            <a:r>
              <a:rPr lang="ru-RU" sz="1600" b="1" dirty="0" smtClean="0">
                <a:solidFill>
                  <a:srgbClr val="0070C0"/>
                </a:solidFill>
              </a:rPr>
              <a:t>ПРОВЕРКА КОМПЛЕКТНОСТИ </a:t>
            </a:r>
            <a:r>
              <a:rPr lang="ru-RU" sz="1600" b="1" dirty="0" smtClean="0">
                <a:solidFill>
                  <a:srgbClr val="00B050"/>
                </a:solidFill>
              </a:rPr>
              <a:t>– 5 Р.Д.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Шаг 3. </a:t>
            </a:r>
            <a:r>
              <a:rPr lang="ru-RU" sz="1600" b="1" dirty="0" smtClean="0">
                <a:solidFill>
                  <a:srgbClr val="0070C0"/>
                </a:solidFill>
              </a:rPr>
              <a:t>ПРОВЕРКА ДОСТОВЕРНОСТИ, ВКЛЮЧАЯ ПРОВЕРКУ ЗАКОННОСТИ ПРЕБЫВАНИЯ В РФ                                – </a:t>
            </a:r>
            <a:r>
              <a:rPr lang="ru-RU" sz="1600" b="1" dirty="0" smtClean="0">
                <a:solidFill>
                  <a:srgbClr val="00B050"/>
                </a:solidFill>
              </a:rPr>
              <a:t>25 Р.Д.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!!   </a:t>
            </a:r>
            <a:r>
              <a:rPr lang="ru-RU" sz="1800" b="1" dirty="0">
                <a:solidFill>
                  <a:srgbClr val="00B050"/>
                </a:solidFill>
              </a:rPr>
              <a:t>ДЕТИ + РОДИТЕЛИ</a:t>
            </a:r>
            <a:r>
              <a:rPr lang="ru-RU" sz="1800" b="1" dirty="0">
                <a:solidFill>
                  <a:srgbClr val="FF0000"/>
                </a:solidFill>
              </a:rPr>
              <a:t>   !! </a:t>
            </a:r>
          </a:p>
        </p:txBody>
      </p:sp>
      <p:sp>
        <p:nvSpPr>
          <p:cNvPr id="1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377063" y="3963025"/>
            <a:ext cx="1884327" cy="1281327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4. </a:t>
            </a:r>
            <a:r>
              <a:rPr lang="ru-RU" sz="1400" b="1" dirty="0" smtClean="0">
                <a:solidFill>
                  <a:srgbClr val="0070C0"/>
                </a:solidFill>
              </a:rPr>
              <a:t>ОТСУТСТВУЕТ  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В РКЛ </a:t>
            </a:r>
            <a:r>
              <a:rPr lang="ru-RU" sz="2000" b="1" dirty="0" smtClean="0">
                <a:solidFill>
                  <a:srgbClr val="00B050"/>
                </a:solidFill>
              </a:rPr>
              <a:t>= </a:t>
            </a:r>
            <a:r>
              <a:rPr lang="ru-RU" sz="1600" b="1" dirty="0" smtClean="0">
                <a:solidFill>
                  <a:srgbClr val="00B050"/>
                </a:solidFill>
              </a:rPr>
              <a:t>ЗАКОННО ПРЕБЫВАЕТ В РФ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(СКРИНШОТ </a:t>
            </a: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</a:rPr>
              <a:t>С САЙТА МВД СОХРАНИТЬ)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53" y="120769"/>
            <a:ext cx="757115" cy="75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Стрелка вправо 43"/>
          <p:cNvSpPr/>
          <p:nvPr/>
        </p:nvSpPr>
        <p:spPr>
          <a:xfrm>
            <a:off x="6393007" y="4973350"/>
            <a:ext cx="1528360" cy="1620882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5. </a:t>
            </a:r>
            <a:r>
              <a:rPr lang="ru-RU" sz="1200" dirty="0" smtClean="0"/>
              <a:t>НАПРАВЛЕНИЕ НА </a:t>
            </a:r>
            <a:r>
              <a:rPr lang="ru-RU" sz="1100" dirty="0" smtClean="0"/>
              <a:t>ТЕСТИРОВАНИЕ 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40" y="5343461"/>
            <a:ext cx="2909977" cy="1855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28" y="2174113"/>
            <a:ext cx="2775997" cy="2214355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23" name="Стрелка углом 22"/>
          <p:cNvSpPr/>
          <p:nvPr/>
        </p:nvSpPr>
        <p:spPr>
          <a:xfrm rot="5400000">
            <a:off x="4554134" y="2817790"/>
            <a:ext cx="868242" cy="1331290"/>
          </a:xfrm>
          <a:prstGeom prst="ben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" name="Picture 2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4940" y="5335291"/>
            <a:ext cx="1836450" cy="1590288"/>
          </a:xfrm>
          <a:prstGeom prst="rect">
            <a:avLst/>
          </a:prstGeom>
          <a:noFill/>
          <a:effectLst>
            <a:glow rad="76200">
              <a:srgbClr val="00B05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4125" y="4982456"/>
            <a:ext cx="1695287" cy="1611776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41" name="Стрелка вправо 40"/>
          <p:cNvSpPr/>
          <p:nvPr/>
        </p:nvSpPr>
        <p:spPr>
          <a:xfrm>
            <a:off x="9742169" y="5136776"/>
            <a:ext cx="1212702" cy="1183341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ШАГ 6.</a:t>
            </a:r>
          </a:p>
          <a:p>
            <a:pPr algn="ctr"/>
            <a:r>
              <a:rPr lang="ru-RU" sz="1200" dirty="0" smtClean="0"/>
              <a:t>ПРИКАЗ</a:t>
            </a:r>
            <a:endParaRPr lang="ru-RU" sz="12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19721">
            <a:off x="8325151" y="6021997"/>
            <a:ext cx="872838" cy="366445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4701433" y="999023"/>
            <a:ext cx="2332802" cy="162865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Шаг 4. </a:t>
            </a:r>
            <a:r>
              <a:rPr lang="ru-RU" sz="2000" b="1" dirty="0" smtClean="0">
                <a:solidFill>
                  <a:srgbClr val="0070C0"/>
                </a:solidFill>
              </a:rPr>
              <a:t>НАЛИЧИЕ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 </a:t>
            </a:r>
            <a:r>
              <a:rPr lang="ru-RU" sz="2000" b="1" dirty="0" smtClean="0">
                <a:solidFill>
                  <a:srgbClr val="00B050"/>
                </a:solidFill>
              </a:rPr>
              <a:t>РКЛ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= НЕЗАКОННОЕ ПРЕБЫВАНИЕ В РФ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568612" y="954895"/>
            <a:ext cx="2313528" cy="200010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5. </a:t>
            </a:r>
            <a:r>
              <a:rPr lang="ru-RU" sz="1600" b="1" dirty="0" smtClean="0">
                <a:solidFill>
                  <a:srgbClr val="0070C0"/>
                </a:solidFill>
              </a:rPr>
              <a:t>НАПРАВЛЕНИЕ ИНФОРМАЦИИ 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О НАЛИЧИИ В </a:t>
            </a:r>
            <a:r>
              <a:rPr lang="ru-RU" sz="1600" b="1" dirty="0" smtClean="0">
                <a:solidFill>
                  <a:srgbClr val="00B050"/>
                </a:solidFill>
              </a:rPr>
              <a:t>РКЛ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В КОМИТЕТ ОБРАЗОВАНИЯ 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 МЕСТУ НАХОЖДЕНИЯ ОРГАНИЗАЦИИ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5346" y="3281290"/>
            <a:ext cx="2206794" cy="128269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РАЙОННЫЙ КОМИТЕТ ОБРАЗОВАНИЯ УВЕДОМЛЯЕТ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ТО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МВД РФ В ЛО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7097789" y="1601571"/>
            <a:ext cx="637505" cy="458364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4270133" y="1582705"/>
            <a:ext cx="606668" cy="474457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10416517" y="946424"/>
            <a:ext cx="2276350" cy="200010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Шаг 6. </a:t>
            </a:r>
            <a:r>
              <a:rPr lang="ru-RU" sz="1600" b="1" dirty="0" smtClean="0">
                <a:solidFill>
                  <a:srgbClr val="0070C0"/>
                </a:solidFill>
              </a:rPr>
              <a:t>РЕКОМЕНДАЦИЯ РОДИТЕЛЯМ ОБРАТИТЬСЯ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В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МВД РОССИИ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6200000">
            <a:off x="1855958" y="4095060"/>
            <a:ext cx="573515" cy="586817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2055" y="2954999"/>
            <a:ext cx="1208839" cy="357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ДАЛЕЕ - </a:t>
            </a:r>
            <a:r>
              <a:rPr lang="ru-RU" sz="1600" b="1" dirty="0" smtClean="0">
                <a:solidFill>
                  <a:srgbClr val="FF0000"/>
                </a:solidFill>
              </a:rPr>
              <a:t>РКЛ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5400000">
            <a:off x="8500995" y="2931392"/>
            <a:ext cx="442505" cy="441650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9932663" y="1582705"/>
            <a:ext cx="645987" cy="441650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0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516">
            <a:extLst>
              <a:ext uri="{FF2B5EF4-FFF2-40B4-BE49-F238E27FC236}">
                <a16:creationId xmlns="" xmlns:a16="http://schemas.microsoft.com/office/drawing/2014/main" id="{116DF505-A85A-4599-A9BB-E2B53801B120}"/>
              </a:ext>
            </a:extLst>
          </p:cNvPr>
          <p:cNvSpPr txBox="1">
            <a:spLocks/>
          </p:cNvSpPr>
          <p:nvPr/>
        </p:nvSpPr>
        <p:spPr>
          <a:xfrm>
            <a:off x="654401" y="1382299"/>
            <a:ext cx="12053898" cy="1237596"/>
          </a:xfrm>
          <a:prstGeom prst="rect">
            <a:avLst/>
          </a:prstGeom>
        </p:spPr>
        <p:txBody>
          <a:bodyPr vert="horz" lIns="95936" tIns="47964" rIns="95936" bIns="47964" anchor="ctr">
            <a:noAutofit/>
          </a:bodyPr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79150"/>
            <a:endParaRPr lang="ru-RU" sz="2800" kern="0" dirty="0">
              <a:solidFill>
                <a:srgbClr val="FFFFFF"/>
              </a:solidFill>
              <a:latin typeface="Panton Bold"/>
              <a:ea typeface="Panton Bold"/>
              <a:cs typeface="Panton Bold"/>
            </a:endParaRPr>
          </a:p>
        </p:txBody>
      </p:sp>
      <p:sp>
        <p:nvSpPr>
          <p:cNvPr id="8" name="Прямоугольник: скругленные углы 21">
            <a:extLst>
              <a:ext uri="{FF2B5EF4-FFF2-40B4-BE49-F238E27FC236}">
                <a16:creationId xmlns:a16="http://schemas.microsoft.com/office/drawing/2014/main" xmlns="" id="{B35D6B26-274E-4BB3-86B0-938E05A343A5}"/>
              </a:ext>
            </a:extLst>
          </p:cNvPr>
          <p:cNvSpPr/>
          <p:nvPr/>
        </p:nvSpPr>
        <p:spPr>
          <a:xfrm>
            <a:off x="1219199" y="176007"/>
            <a:ext cx="10020301" cy="870016"/>
          </a:xfrm>
          <a:prstGeom prst="roundRect">
            <a:avLst>
              <a:gd name="adj" fmla="val 3934"/>
            </a:avLst>
          </a:prstGeom>
          <a:solidFill>
            <a:srgbClr val="DDE3F7"/>
          </a:solidFill>
          <a:ln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938" tIns="47964" rIns="95938" bIns="47964" rtlCol="0" anchor="ctr"/>
          <a:lstStyle/>
          <a:p>
            <a:pPr algn="ctr" defTabSz="959340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ПРОВЕДЕНИЯ АПЕЛЛЯЦИИ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59340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59340"/>
            <a:endParaRPr lang="ru-RU" sz="2400" dirty="0">
              <a:solidFill>
                <a:prstClr val="black"/>
              </a:solidFill>
              <a:latin typeface="Panton SemiBold" panose="020B0604020202020204" charset="-52"/>
            </a:endParaRPr>
          </a:p>
        </p:txBody>
      </p:sp>
      <p:pic>
        <p:nvPicPr>
          <p:cNvPr id="15" name="Picture 172"/>
          <p:cNvPicPr/>
          <p:nvPr/>
        </p:nvPicPr>
        <p:blipFill>
          <a:blip r:embed="rId3"/>
          <a:stretch/>
        </p:blipFill>
        <p:spPr>
          <a:xfrm>
            <a:off x="264542" y="194337"/>
            <a:ext cx="779718" cy="8994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41" y="2085933"/>
            <a:ext cx="2181609" cy="1772557"/>
          </a:xfrm>
          <a:prstGeom prst="rect">
            <a:avLst/>
          </a:prstGeom>
          <a:ln w="31750">
            <a:solidFill>
              <a:srgbClr val="00B050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3" name="Стрелка вправо 2"/>
          <p:cNvSpPr/>
          <p:nvPr/>
        </p:nvSpPr>
        <p:spPr>
          <a:xfrm rot="16200000">
            <a:off x="293571" y="4069730"/>
            <a:ext cx="914562" cy="586817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47" y="4867789"/>
            <a:ext cx="2129031" cy="69149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ТЕСТИРОВАНИЕ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ДАТА</a:t>
            </a:r>
            <a:r>
              <a:rPr lang="ru-RU" sz="1200" dirty="0" smtClean="0">
                <a:solidFill>
                  <a:prstClr val="white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НАПРАВЛЕНИЯ РЕЗУЛЬТАТА </a:t>
            </a:r>
            <a:r>
              <a:rPr lang="ru-RU" sz="1800" b="1" dirty="0" smtClean="0">
                <a:solidFill>
                  <a:srgbClr val="FF0000"/>
                </a:solidFill>
              </a:rPr>
              <a:t>!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03" y="5654016"/>
            <a:ext cx="1528955" cy="1371025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197742" y="1244938"/>
            <a:ext cx="2200744" cy="779658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ПОДАЧА АПЕЛЛЯЦИИ, РЕГИСТРАЦИЯ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24195" y="4068891"/>
            <a:ext cx="1214383" cy="647700"/>
          </a:xfrm>
          <a:prstGeom prst="ellipse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7 р. </a:t>
            </a:r>
            <a:r>
              <a:rPr lang="ru-RU" dirty="0" err="1">
                <a:solidFill>
                  <a:prstClr val="white"/>
                </a:solidFill>
              </a:rPr>
              <a:t>д</a:t>
            </a:r>
            <a:r>
              <a:rPr lang="ru-RU" dirty="0" err="1" smtClean="0">
                <a:solidFill>
                  <a:prstClr val="white"/>
                </a:solidFill>
              </a:rPr>
              <a:t>н</a:t>
            </a:r>
            <a:r>
              <a:rPr lang="ru-RU" dirty="0" smtClean="0">
                <a:solidFill>
                  <a:prstClr val="white"/>
                </a:solidFill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2481643" y="1727700"/>
            <a:ext cx="2810771" cy="2341191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</a:rPr>
              <a:t>ПЕРЕДАЧА ИНФОРМАЦИИ ИЗ ТЕСТИРУЮЩЕЙ ОРГАНИЗАЦИИ В КОМИТЕТ, ПРИВЛЕЧЕНИЕ</a:t>
            </a:r>
            <a:endParaRPr lang="ru-RU" sz="1400" dirty="0">
              <a:solidFill>
                <a:prstClr val="white"/>
              </a:solidFill>
            </a:endParaRPr>
          </a:p>
          <a:p>
            <a:pPr algn="ctr"/>
            <a:r>
              <a:rPr lang="ru-RU" sz="1400" dirty="0">
                <a:solidFill>
                  <a:prstClr val="white"/>
                </a:solidFill>
              </a:rPr>
              <a:t>ЭКСПЕРТА</a:t>
            </a:r>
          </a:p>
        </p:txBody>
      </p:sp>
      <p:sp>
        <p:nvSpPr>
          <p:cNvPr id="1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298" y="2222358"/>
            <a:ext cx="2031654" cy="1950362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5371257" y="1171921"/>
            <a:ext cx="2031654" cy="914012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ИНФОРМИРОВАНИЕ ЗА 1 РАБОЧИЙ ДЕНЬ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</a:rPr>
              <a:t>Д</a:t>
            </a:r>
            <a:r>
              <a:rPr lang="ru-RU" sz="1600" b="1" dirty="0" smtClean="0">
                <a:solidFill>
                  <a:srgbClr val="0070C0"/>
                </a:solidFill>
              </a:rPr>
              <a:t>О ЗАСЕДАНИЯ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268" y="2009703"/>
            <a:ext cx="2259713" cy="1990237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0106268" y="1218803"/>
            <a:ext cx="2206060" cy="729088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ЗАСЕДАНИЕ, РЕШЕНИЕ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7498539" y="1901100"/>
            <a:ext cx="2476141" cy="2110141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ЭКПЕРТНОЕ ЗАКЛЮЧЕНИЕ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Выгнутая вниз стрелка 37"/>
          <p:cNvSpPr/>
          <p:nvPr/>
        </p:nvSpPr>
        <p:spPr>
          <a:xfrm>
            <a:off x="2379351" y="3905858"/>
            <a:ext cx="8213055" cy="1883662"/>
          </a:xfrm>
          <a:prstGeom prst="curvedUp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4305005" y="4317229"/>
            <a:ext cx="3990974" cy="1084451"/>
          </a:xfrm>
          <a:prstGeom prst="ellipse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</a:rPr>
              <a:t>3 РАБОЧИХ ДНЯ</a:t>
            </a:r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241" y="120769"/>
            <a:ext cx="925228" cy="92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Стрелка вправо 43"/>
          <p:cNvSpPr/>
          <p:nvPr/>
        </p:nvSpPr>
        <p:spPr>
          <a:xfrm rot="5400000">
            <a:off x="10563374" y="4180896"/>
            <a:ext cx="914562" cy="676275"/>
          </a:xfrm>
          <a:prstGeom prst="rightArrow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1467955" y="4172720"/>
            <a:ext cx="1214383" cy="647700"/>
          </a:xfrm>
          <a:prstGeom prst="ellipse">
            <a:avLst/>
          </a:prstGeom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3 р. </a:t>
            </a:r>
            <a:r>
              <a:rPr lang="ru-RU" dirty="0" err="1">
                <a:solidFill>
                  <a:prstClr val="white"/>
                </a:solidFill>
              </a:rPr>
              <a:t>д</a:t>
            </a:r>
            <a:r>
              <a:rPr lang="ru-RU" dirty="0" err="1" smtClean="0">
                <a:solidFill>
                  <a:prstClr val="white"/>
                </a:solidFill>
              </a:rPr>
              <a:t>н</a:t>
            </a:r>
            <a:r>
              <a:rPr lang="ru-RU" dirty="0" smtClean="0">
                <a:solidFill>
                  <a:prstClr val="white"/>
                </a:solidFill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481642" y="6200891"/>
            <a:ext cx="7493037" cy="729088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ПРИКАЗ КОПО ЛО № 15  ОТ 22 АПРЕЛЯ 2025 ГОДА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633" y="5149095"/>
            <a:ext cx="2417026" cy="1747149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16991</TotalTime>
  <Words>672</Words>
  <Application>Microsoft Office PowerPoint</Application>
  <PresentationFormat>Произвольный</PresentationFormat>
  <Paragraphs>156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Bahnschrift SemiLight</vt:lpstr>
      <vt:lpstr>Calibri</vt:lpstr>
      <vt:lpstr>Calibri Light</vt:lpstr>
      <vt:lpstr>Panton</vt:lpstr>
      <vt:lpstr>Panton Bold</vt:lpstr>
      <vt:lpstr>Panton SemiBold</vt:lpstr>
      <vt:lpstr>Times New Roman</vt:lpstr>
      <vt:lpstr>Wingdings</vt:lpstr>
      <vt:lpstr>Специальное оформление</vt:lpstr>
      <vt:lpstr>1_Специальное оформление</vt:lpstr>
      <vt:lpstr>2_Специальное оформление</vt:lpstr>
      <vt:lpstr> Об организации работы  тестирующих организаций  Ленинградской области по реализации  порядка проведения тестирования иностранных  граждан и лиц без гражданства  на знание русского языка   06 мая 2025 года  Орлова Галина Михайловна, главный специалист сектора правового обеспечения департамента надзора, контроля, оценки качества образования и правового обеспечения в сфере образования комитета общего и профессионального образования Ленинградской области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Орлова Галина Михайловна</cp:lastModifiedBy>
  <cp:revision>1278</cp:revision>
  <cp:lastPrinted>2025-05-06T08:01:04Z</cp:lastPrinted>
  <dcterms:created xsi:type="dcterms:W3CDTF">2020-06-19T06:58:49Z</dcterms:created>
  <dcterms:modified xsi:type="dcterms:W3CDTF">2025-05-06T11:28:43Z</dcterms:modified>
</cp:coreProperties>
</file>